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S Damas Slab Bold" charset="1" panose="00000800000000000000"/>
      <p:regular r:id="rId16"/>
    </p:embeddedFont>
    <p:embeddedFont>
      <p:font typeface="TS Damas Slab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2.png" Type="http://schemas.openxmlformats.org/officeDocument/2006/relationships/image"/><Relationship Id="rId18" Target="../media/image13.svg" Type="http://schemas.openxmlformats.org/officeDocument/2006/relationships/image"/><Relationship Id="rId19" Target="../media/image14.png" Type="http://schemas.openxmlformats.org/officeDocument/2006/relationships/image"/><Relationship Id="rId2" Target="../media/image43.jpeg" Type="http://schemas.openxmlformats.org/officeDocument/2006/relationships/image"/><Relationship Id="rId20" Target="../media/image15.svg" Type="http://schemas.openxmlformats.org/officeDocument/2006/relationships/image"/><Relationship Id="rId21" Target="../media/image17.png" Type="http://schemas.openxmlformats.org/officeDocument/2006/relationships/image"/><Relationship Id="rId22" Target="../media/image18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8.png" Type="http://schemas.openxmlformats.org/officeDocument/2006/relationships/image"/><Relationship Id="rId18" Target="../media/image9.svg" Type="http://schemas.openxmlformats.org/officeDocument/2006/relationships/image"/><Relationship Id="rId19" Target="../media/image21.png" Type="http://schemas.openxmlformats.org/officeDocument/2006/relationships/image"/><Relationship Id="rId2" Target="../media/image16.jpeg" Type="http://schemas.openxmlformats.org/officeDocument/2006/relationships/image"/><Relationship Id="rId20" Target="../media/image22.sv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2.png" Type="http://schemas.openxmlformats.org/officeDocument/2006/relationships/image"/><Relationship Id="rId18" Target="../media/image13.svg" Type="http://schemas.openxmlformats.org/officeDocument/2006/relationships/image"/><Relationship Id="rId19" Target="../media/image14.png" Type="http://schemas.openxmlformats.org/officeDocument/2006/relationships/image"/><Relationship Id="rId2" Target="../media/image23.jpeg" Type="http://schemas.openxmlformats.org/officeDocument/2006/relationships/image"/><Relationship Id="rId20" Target="../media/image15.svg" Type="http://schemas.openxmlformats.org/officeDocument/2006/relationships/image"/><Relationship Id="rId21" Target="../media/image2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2.png" Type="http://schemas.openxmlformats.org/officeDocument/2006/relationships/image"/><Relationship Id="rId18" Target="../media/image13.svg" Type="http://schemas.openxmlformats.org/officeDocument/2006/relationships/image"/><Relationship Id="rId19" Target="../media/image14.png" Type="http://schemas.openxmlformats.org/officeDocument/2006/relationships/image"/><Relationship Id="rId2" Target="../media/image25.jpeg" Type="http://schemas.openxmlformats.org/officeDocument/2006/relationships/image"/><Relationship Id="rId20" Target="../media/image15.svg" Type="http://schemas.openxmlformats.org/officeDocument/2006/relationships/image"/><Relationship Id="rId21" Target="../media/image26.jpeg" Type="http://schemas.openxmlformats.org/officeDocument/2006/relationships/image"/><Relationship Id="rId22" Target="../media/image2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29.png" Type="http://schemas.openxmlformats.org/officeDocument/2006/relationships/image"/><Relationship Id="rId2" Target="../media/image28.jpeg" Type="http://schemas.openxmlformats.org/officeDocument/2006/relationships/image"/><Relationship Id="rId20" Target="../media/image30.svg" Type="http://schemas.openxmlformats.org/officeDocument/2006/relationships/image"/><Relationship Id="rId21" Target="../media/image31.png" Type="http://schemas.openxmlformats.org/officeDocument/2006/relationships/image"/><Relationship Id="rId22" Target="../media/image32.svg" Type="http://schemas.openxmlformats.org/officeDocument/2006/relationships/image"/><Relationship Id="rId23" Target="../media/image33.png" Type="http://schemas.openxmlformats.org/officeDocument/2006/relationships/image"/><Relationship Id="rId24" Target="../media/image34.svg" Type="http://schemas.openxmlformats.org/officeDocument/2006/relationships/image"/><Relationship Id="rId25" Target="../media/image35.png" Type="http://schemas.openxmlformats.org/officeDocument/2006/relationships/image"/><Relationship Id="rId26" Target="../media/image36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2.png" Type="http://schemas.openxmlformats.org/officeDocument/2006/relationships/image"/><Relationship Id="rId18" Target="../media/image13.svg" Type="http://schemas.openxmlformats.org/officeDocument/2006/relationships/image"/><Relationship Id="rId19" Target="../media/image14.png" Type="http://schemas.openxmlformats.org/officeDocument/2006/relationships/image"/><Relationship Id="rId2" Target="../media/image37.jpeg" Type="http://schemas.openxmlformats.org/officeDocument/2006/relationships/image"/><Relationship Id="rId20" Target="../media/image15.svg" Type="http://schemas.openxmlformats.org/officeDocument/2006/relationships/image"/><Relationship Id="rId21" Target="../media/image3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40.png" Type="http://schemas.openxmlformats.org/officeDocument/2006/relationships/image"/><Relationship Id="rId2" Target="../media/image3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2.png" Type="http://schemas.openxmlformats.org/officeDocument/2006/relationships/image"/><Relationship Id="rId18" Target="../media/image13.svg" Type="http://schemas.openxmlformats.org/officeDocument/2006/relationships/image"/><Relationship Id="rId19" Target="../media/image14.png" Type="http://schemas.openxmlformats.org/officeDocument/2006/relationships/image"/><Relationship Id="rId2" Target="../media/image41.jpeg" Type="http://schemas.openxmlformats.org/officeDocument/2006/relationships/image"/><Relationship Id="rId20" Target="../media/image15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14.png" Type="http://schemas.openxmlformats.org/officeDocument/2006/relationships/image"/><Relationship Id="rId18" Target="../media/image15.svg" Type="http://schemas.openxmlformats.org/officeDocument/2006/relationships/image"/><Relationship Id="rId19" Target="../media/image42.png" Type="http://schemas.openxmlformats.org/officeDocument/2006/relationships/image"/><Relationship Id="rId2" Target="../media/image25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720948">
            <a:off x="-3045045" y="7092887"/>
            <a:ext cx="7107128" cy="7042518"/>
          </a:xfrm>
          <a:custGeom>
            <a:avLst/>
            <a:gdLst/>
            <a:ahLst/>
            <a:cxnLst/>
            <a:rect r="r" b="b" t="t" l="l"/>
            <a:pathLst>
              <a:path h="7042518" w="7107128">
                <a:moveTo>
                  <a:pt x="7107128" y="0"/>
                </a:moveTo>
                <a:lnTo>
                  <a:pt x="0" y="0"/>
                </a:lnTo>
                <a:lnTo>
                  <a:pt x="0" y="7042518"/>
                </a:lnTo>
                <a:lnTo>
                  <a:pt x="7107128" y="7042518"/>
                </a:lnTo>
                <a:lnTo>
                  <a:pt x="71071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12255">
            <a:off x="-973322" y="6822767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0" y="0"/>
                </a:moveTo>
                <a:lnTo>
                  <a:pt x="4927817" y="0"/>
                </a:lnTo>
                <a:lnTo>
                  <a:pt x="4927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2282" y="7351529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666300">
            <a:off x="13970948" y="7030771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9"/>
                </a:lnTo>
                <a:lnTo>
                  <a:pt x="0" y="5126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10186" y="-1244814"/>
            <a:ext cx="2164192" cy="2204269"/>
          </a:xfrm>
          <a:custGeom>
            <a:avLst/>
            <a:gdLst/>
            <a:ahLst/>
            <a:cxnLst/>
            <a:rect r="r" b="b" t="t" l="l"/>
            <a:pathLst>
              <a:path h="2204269" w="2164192">
                <a:moveTo>
                  <a:pt x="0" y="0"/>
                </a:moveTo>
                <a:lnTo>
                  <a:pt x="2164192" y="0"/>
                </a:lnTo>
                <a:lnTo>
                  <a:pt x="2164192" y="2204269"/>
                </a:lnTo>
                <a:lnTo>
                  <a:pt x="0" y="2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67991" y="9258300"/>
            <a:ext cx="2550793" cy="1737458"/>
          </a:xfrm>
          <a:custGeom>
            <a:avLst/>
            <a:gdLst/>
            <a:ahLst/>
            <a:cxnLst/>
            <a:rect r="r" b="b" t="t" l="l"/>
            <a:pathLst>
              <a:path h="1737458" w="2550793">
                <a:moveTo>
                  <a:pt x="0" y="0"/>
                </a:moveTo>
                <a:lnTo>
                  <a:pt x="2550794" y="0"/>
                </a:lnTo>
                <a:lnTo>
                  <a:pt x="2550794" y="1737458"/>
                </a:lnTo>
                <a:lnTo>
                  <a:pt x="0" y="17374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982351">
            <a:off x="17416638" y="6074217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4" y="0"/>
                </a:lnTo>
                <a:lnTo>
                  <a:pt x="1742724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031688">
            <a:off x="-1367846" y="1995681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3" y="0"/>
                </a:lnTo>
                <a:lnTo>
                  <a:pt x="1742723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714925" y="951420"/>
            <a:ext cx="19639255" cy="421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13"/>
              </a:lnSpc>
            </a:pPr>
            <a:r>
              <a:rPr lang="en-US" b="true" sz="17681">
                <a:solidFill>
                  <a:srgbClr val="3F864C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GYM MANAGEMENT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4211" y="5198962"/>
            <a:ext cx="13497817" cy="154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699" b="true">
                <a:solidFill>
                  <a:srgbClr val="3F864C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A Digital Solution for Efficient Gym Operations</a:t>
            </a:r>
          </a:p>
          <a:p>
            <a:pPr algn="ctr">
              <a:lnSpc>
                <a:spcPts val="3699"/>
              </a:lnSpc>
            </a:pPr>
          </a:p>
          <a:p>
            <a:pPr algn="ctr">
              <a:lnSpc>
                <a:spcPts val="36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900910" y="6411300"/>
            <a:ext cx="13899133" cy="389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839" b="true">
                <a:solidFill>
                  <a:srgbClr val="3F864C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Presented By:</a:t>
            </a:r>
          </a:p>
          <a:p>
            <a:pPr algn="ctr">
              <a:lnSpc>
                <a:spcPts val="7840"/>
              </a:lnSpc>
            </a:pPr>
            <a:r>
              <a:rPr lang="en-US" sz="4839" b="true">
                <a:solidFill>
                  <a:srgbClr val="3F864C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Narayan Shrestha</a:t>
            </a:r>
          </a:p>
          <a:p>
            <a:pPr algn="ctr">
              <a:lnSpc>
                <a:spcPts val="7840"/>
              </a:lnSpc>
            </a:pPr>
            <a:r>
              <a:rPr lang="en-US" sz="4839" b="true">
                <a:solidFill>
                  <a:srgbClr val="3F864C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Kumar Chapagai</a:t>
            </a:r>
          </a:p>
          <a:p>
            <a:pPr algn="ctr">
              <a:lnSpc>
                <a:spcPts val="7840"/>
              </a:lnSpc>
            </a:pPr>
            <a:r>
              <a:rPr lang="en-US" sz="4839" b="true">
                <a:solidFill>
                  <a:srgbClr val="3F864C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Anish Chettri Katuwal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720948">
            <a:off x="-3045045" y="7092887"/>
            <a:ext cx="7107128" cy="7042518"/>
          </a:xfrm>
          <a:custGeom>
            <a:avLst/>
            <a:gdLst/>
            <a:ahLst/>
            <a:cxnLst/>
            <a:rect r="r" b="b" t="t" l="l"/>
            <a:pathLst>
              <a:path h="7042518" w="7107128">
                <a:moveTo>
                  <a:pt x="7107128" y="0"/>
                </a:moveTo>
                <a:lnTo>
                  <a:pt x="0" y="0"/>
                </a:lnTo>
                <a:lnTo>
                  <a:pt x="0" y="7042518"/>
                </a:lnTo>
                <a:lnTo>
                  <a:pt x="7107128" y="7042518"/>
                </a:lnTo>
                <a:lnTo>
                  <a:pt x="71071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12255">
            <a:off x="-973322" y="6822767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0" y="0"/>
                </a:moveTo>
                <a:lnTo>
                  <a:pt x="4927817" y="0"/>
                </a:lnTo>
                <a:lnTo>
                  <a:pt x="4927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2282" y="-2260258"/>
            <a:ext cx="5618691" cy="5859552"/>
          </a:xfrm>
          <a:custGeom>
            <a:avLst/>
            <a:gdLst/>
            <a:ahLst/>
            <a:cxnLst/>
            <a:rect r="r" b="b" t="t" l="l"/>
            <a:pathLst>
              <a:path h="5859552" w="5618691">
                <a:moveTo>
                  <a:pt x="0" y="0"/>
                </a:moveTo>
                <a:lnTo>
                  <a:pt x="5618692" y="0"/>
                </a:lnTo>
                <a:lnTo>
                  <a:pt x="5618692" y="5859552"/>
                </a:lnTo>
                <a:lnTo>
                  <a:pt x="0" y="5859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5612255">
            <a:off x="14245386" y="-252742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492781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927817" y="0"/>
                </a:lnTo>
                <a:lnTo>
                  <a:pt x="4927817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73101" y="-2676470"/>
            <a:ext cx="5841092" cy="6061511"/>
          </a:xfrm>
          <a:custGeom>
            <a:avLst/>
            <a:gdLst/>
            <a:ahLst/>
            <a:cxnLst/>
            <a:rect r="r" b="b" t="t" l="l"/>
            <a:pathLst>
              <a:path h="6061511" w="5841092">
                <a:moveTo>
                  <a:pt x="0" y="0"/>
                </a:moveTo>
                <a:lnTo>
                  <a:pt x="5841092" y="0"/>
                </a:lnTo>
                <a:lnTo>
                  <a:pt x="5841092" y="6061511"/>
                </a:lnTo>
                <a:lnTo>
                  <a:pt x="0" y="60615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69534">
            <a:off x="-1399079" y="-879534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8"/>
                </a:lnTo>
                <a:lnTo>
                  <a:pt x="0" y="5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92282" y="7351529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666300">
            <a:off x="13970948" y="7030771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9"/>
                </a:lnTo>
                <a:lnTo>
                  <a:pt x="0" y="5126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10186" y="-1244814"/>
            <a:ext cx="2164192" cy="2204269"/>
          </a:xfrm>
          <a:custGeom>
            <a:avLst/>
            <a:gdLst/>
            <a:ahLst/>
            <a:cxnLst/>
            <a:rect r="r" b="b" t="t" l="l"/>
            <a:pathLst>
              <a:path h="2204269" w="2164192">
                <a:moveTo>
                  <a:pt x="0" y="0"/>
                </a:moveTo>
                <a:lnTo>
                  <a:pt x="2164192" y="0"/>
                </a:lnTo>
                <a:lnTo>
                  <a:pt x="2164192" y="2204269"/>
                </a:lnTo>
                <a:lnTo>
                  <a:pt x="0" y="2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67991" y="9258300"/>
            <a:ext cx="2550793" cy="1737458"/>
          </a:xfrm>
          <a:custGeom>
            <a:avLst/>
            <a:gdLst/>
            <a:ahLst/>
            <a:cxnLst/>
            <a:rect r="r" b="b" t="t" l="l"/>
            <a:pathLst>
              <a:path h="1737458" w="2550793">
                <a:moveTo>
                  <a:pt x="0" y="0"/>
                </a:moveTo>
                <a:lnTo>
                  <a:pt x="2550794" y="0"/>
                </a:lnTo>
                <a:lnTo>
                  <a:pt x="2550794" y="1737458"/>
                </a:lnTo>
                <a:lnTo>
                  <a:pt x="0" y="17374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982351">
            <a:off x="17416638" y="6074217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4" y="0"/>
                </a:lnTo>
                <a:lnTo>
                  <a:pt x="1742724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031688">
            <a:off x="-1367846" y="1995681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3" y="0"/>
                </a:lnTo>
                <a:lnTo>
                  <a:pt x="1742723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8519" y="4094045"/>
            <a:ext cx="17784263" cy="272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78"/>
              </a:lnSpc>
            </a:pPr>
            <a:r>
              <a:rPr lang="en-US" b="true" sz="22087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THANK </a:t>
            </a:r>
            <a:r>
              <a:rPr lang="en-US" sz="22087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You !!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027654" y="7849290"/>
            <a:ext cx="2745992" cy="2622422"/>
          </a:xfrm>
          <a:custGeom>
            <a:avLst/>
            <a:gdLst/>
            <a:ahLst/>
            <a:cxnLst/>
            <a:rect r="r" b="b" t="t" l="l"/>
            <a:pathLst>
              <a:path h="2622422" w="2745992">
                <a:moveTo>
                  <a:pt x="0" y="0"/>
                </a:moveTo>
                <a:lnTo>
                  <a:pt x="2745992" y="0"/>
                </a:lnTo>
                <a:lnTo>
                  <a:pt x="2745992" y="2622423"/>
                </a:lnTo>
                <a:lnTo>
                  <a:pt x="0" y="2622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88" r="0" b="-10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67991" y="9258300"/>
            <a:ext cx="2550793" cy="1737458"/>
          </a:xfrm>
          <a:custGeom>
            <a:avLst/>
            <a:gdLst/>
            <a:ahLst/>
            <a:cxnLst/>
            <a:rect r="r" b="b" t="t" l="l"/>
            <a:pathLst>
              <a:path h="1737458" w="2550793">
                <a:moveTo>
                  <a:pt x="0" y="0"/>
                </a:moveTo>
                <a:lnTo>
                  <a:pt x="2550794" y="0"/>
                </a:lnTo>
                <a:lnTo>
                  <a:pt x="2550794" y="1737458"/>
                </a:lnTo>
                <a:lnTo>
                  <a:pt x="0" y="1737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031688">
            <a:off x="-1367846" y="1995681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3" y="0"/>
                </a:lnTo>
                <a:lnTo>
                  <a:pt x="1742723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8199" y="7655053"/>
            <a:ext cx="2745992" cy="2622422"/>
          </a:xfrm>
          <a:custGeom>
            <a:avLst/>
            <a:gdLst/>
            <a:ahLst/>
            <a:cxnLst/>
            <a:rect r="r" b="b" t="t" l="l"/>
            <a:pathLst>
              <a:path h="2622422" w="2745992">
                <a:moveTo>
                  <a:pt x="0" y="0"/>
                </a:moveTo>
                <a:lnTo>
                  <a:pt x="2745992" y="0"/>
                </a:lnTo>
                <a:lnTo>
                  <a:pt x="2745992" y="2622422"/>
                </a:lnTo>
                <a:lnTo>
                  <a:pt x="0" y="2622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753025" y="1807465"/>
            <a:ext cx="19472202" cy="248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4"/>
              </a:lnSpc>
            </a:pPr>
            <a:r>
              <a:rPr lang="en-US" b="true" sz="10482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PROJECT BACKGROUND &amp; MOTIVATION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4197" y="4216622"/>
            <a:ext cx="15093397" cy="608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85409" indent="-495136" lvl="2">
              <a:lnSpc>
                <a:spcPts val="4816"/>
              </a:lnSpc>
              <a:buFont typeface="Arial"/>
              <a:buChar char="⚬"/>
            </a:pPr>
            <a:r>
              <a:rPr lang="en-US" b="true" sz="3440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Why Gyms?</a:t>
            </a:r>
          </a:p>
          <a:p>
            <a:pPr algn="ctr" marL="1485409" indent="-495136" lvl="2">
              <a:lnSpc>
                <a:spcPts val="4816"/>
              </a:lnSpc>
              <a:buFont typeface="Arial"/>
              <a:buChar char="⚬"/>
            </a:pPr>
            <a:r>
              <a:rPr lang="en-US" b="true" sz="3440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Fitness industry booming</a:t>
            </a:r>
            <a:r>
              <a:rPr lang="en-US" sz="3440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—needs digital tools.</a:t>
            </a:r>
          </a:p>
          <a:p>
            <a:pPr algn="ctr" marL="1485409" indent="-495136" lvl="2">
              <a:lnSpc>
                <a:spcPts val="4816"/>
              </a:lnSpc>
              <a:buFont typeface="Arial"/>
              <a:buChar char="⚬"/>
            </a:pPr>
            <a:r>
              <a:rPr lang="en-US" sz="3440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Manual systems cause </a:t>
            </a:r>
            <a:r>
              <a:rPr lang="en-US" b="true" sz="3440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errors, delays</a:t>
            </a:r>
            <a:r>
              <a:rPr lang="en-US" sz="3440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.</a:t>
            </a:r>
          </a:p>
          <a:p>
            <a:pPr algn="ctr" marL="1485409" indent="-495136" lvl="2">
              <a:lnSpc>
                <a:spcPts val="4816"/>
              </a:lnSpc>
              <a:buFont typeface="Arial"/>
              <a:buChar char="⚬"/>
            </a:pPr>
            <a:r>
              <a:rPr lang="en-US" b="true" sz="3440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Our Goal:</a:t>
            </a:r>
          </a:p>
          <a:p>
            <a:pPr algn="ctr" marL="1485409" indent="-495136" lvl="2">
              <a:lnSpc>
                <a:spcPts val="4816"/>
              </a:lnSpc>
              <a:buFont typeface="Arial"/>
              <a:buChar char="⚬"/>
            </a:pPr>
            <a:r>
              <a:rPr lang="en-US" b="true" sz="3440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Simplify </a:t>
            </a:r>
            <a:r>
              <a:rPr lang="en-US" sz="3440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gym operations.</a:t>
            </a:r>
          </a:p>
          <a:p>
            <a:pPr algn="ctr" marL="1485409" indent="-495136" lvl="2">
              <a:lnSpc>
                <a:spcPts val="4816"/>
              </a:lnSpc>
              <a:buFont typeface="Arial"/>
              <a:buChar char="⚬"/>
            </a:pPr>
            <a:r>
              <a:rPr lang="en-US" sz="3440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Build skills in Laravel 11.</a:t>
            </a:r>
          </a:p>
          <a:p>
            <a:pPr algn="ctr" marL="1485409" indent="-495136" lvl="2">
              <a:lnSpc>
                <a:spcPts val="4816"/>
              </a:lnSpc>
              <a:buFont typeface="Arial"/>
              <a:buChar char="⚬"/>
            </a:pPr>
          </a:p>
          <a:p>
            <a:pPr algn="ctr" marL="1485409" indent="-495136" lvl="2">
              <a:lnSpc>
                <a:spcPts val="4816"/>
              </a:lnSpc>
              <a:buFont typeface="Arial"/>
              <a:buChar char="⚬"/>
            </a:pPr>
            <a:r>
              <a:rPr lang="en-US" b="true" sz="3440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Impact:</a:t>
            </a:r>
          </a:p>
          <a:p>
            <a:pPr algn="ctr" marL="1485409" indent="-495136" lvl="2">
              <a:lnSpc>
                <a:spcPts val="4816"/>
              </a:lnSpc>
              <a:buFont typeface="Arial"/>
              <a:buChar char="⚬"/>
            </a:pPr>
            <a:r>
              <a:rPr lang="en-US" b="true" sz="3440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     </a:t>
            </a:r>
            <a:r>
              <a:rPr lang="en-US" b="true" sz="3440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Smarter </a:t>
            </a:r>
            <a:r>
              <a:rPr lang="en-US" sz="3440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gyms, </a:t>
            </a:r>
            <a:r>
              <a:rPr lang="en-US" b="true" sz="3440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happier </a:t>
            </a:r>
            <a:r>
              <a:rPr lang="en-US" sz="3440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users, </a:t>
            </a:r>
            <a:r>
              <a:rPr lang="en-US" b="true" sz="3440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efficient</a:t>
            </a:r>
            <a:r>
              <a:rPr lang="en-US" sz="3440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!</a:t>
            </a:r>
          </a:p>
          <a:p>
            <a:pPr algn="ctr">
              <a:lnSpc>
                <a:spcPts val="481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863709" y="-1692174"/>
            <a:ext cx="5618691" cy="5859552"/>
          </a:xfrm>
          <a:custGeom>
            <a:avLst/>
            <a:gdLst/>
            <a:ahLst/>
            <a:cxnLst/>
            <a:rect r="r" b="b" t="t" l="l"/>
            <a:pathLst>
              <a:path h="5859552" w="5618691">
                <a:moveTo>
                  <a:pt x="0" y="0"/>
                </a:moveTo>
                <a:lnTo>
                  <a:pt x="5618691" y="0"/>
                </a:lnTo>
                <a:lnTo>
                  <a:pt x="5618691" y="5859552"/>
                </a:lnTo>
                <a:lnTo>
                  <a:pt x="0" y="5859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5612255">
            <a:off x="14302536" y="-338467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492781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927817" y="0"/>
                </a:lnTo>
                <a:lnTo>
                  <a:pt x="4927817" y="411480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10186" y="-1244814"/>
            <a:ext cx="2164192" cy="2204269"/>
          </a:xfrm>
          <a:custGeom>
            <a:avLst/>
            <a:gdLst/>
            <a:ahLst/>
            <a:cxnLst/>
            <a:rect r="r" b="b" t="t" l="l"/>
            <a:pathLst>
              <a:path h="2204269" w="2164192">
                <a:moveTo>
                  <a:pt x="0" y="0"/>
                </a:moveTo>
                <a:lnTo>
                  <a:pt x="2164192" y="0"/>
                </a:lnTo>
                <a:lnTo>
                  <a:pt x="2164192" y="2204269"/>
                </a:lnTo>
                <a:lnTo>
                  <a:pt x="0" y="2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92282" y="7351529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666300">
            <a:off x="13970948" y="7030771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9"/>
                </a:lnTo>
                <a:lnTo>
                  <a:pt x="0" y="51263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982351">
            <a:off x="17416638" y="6074217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4" y="0"/>
                </a:lnTo>
                <a:lnTo>
                  <a:pt x="1742724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773101" y="-2676470"/>
            <a:ext cx="5841092" cy="6061511"/>
          </a:xfrm>
          <a:custGeom>
            <a:avLst/>
            <a:gdLst/>
            <a:ahLst/>
            <a:cxnLst/>
            <a:rect r="r" b="b" t="t" l="l"/>
            <a:pathLst>
              <a:path h="6061511" w="5841092">
                <a:moveTo>
                  <a:pt x="0" y="0"/>
                </a:moveTo>
                <a:lnTo>
                  <a:pt x="5841092" y="0"/>
                </a:lnTo>
                <a:lnTo>
                  <a:pt x="5841092" y="6061511"/>
                </a:lnTo>
                <a:lnTo>
                  <a:pt x="0" y="606151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69534">
            <a:off x="-1399079" y="-879534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8"/>
                </a:lnTo>
                <a:lnTo>
                  <a:pt x="0" y="5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720948">
            <a:off x="-3045045" y="7092887"/>
            <a:ext cx="7107128" cy="7042518"/>
          </a:xfrm>
          <a:custGeom>
            <a:avLst/>
            <a:gdLst/>
            <a:ahLst/>
            <a:cxnLst/>
            <a:rect r="r" b="b" t="t" l="l"/>
            <a:pathLst>
              <a:path h="7042518" w="7107128">
                <a:moveTo>
                  <a:pt x="7107128" y="0"/>
                </a:moveTo>
                <a:lnTo>
                  <a:pt x="0" y="0"/>
                </a:lnTo>
                <a:lnTo>
                  <a:pt x="0" y="7042518"/>
                </a:lnTo>
                <a:lnTo>
                  <a:pt x="7107128" y="7042518"/>
                </a:lnTo>
                <a:lnTo>
                  <a:pt x="71071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12255">
            <a:off x="-973322" y="6822767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0" y="0"/>
                </a:moveTo>
                <a:lnTo>
                  <a:pt x="4927817" y="0"/>
                </a:lnTo>
                <a:lnTo>
                  <a:pt x="4927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2282" y="-2260258"/>
            <a:ext cx="5618691" cy="5859552"/>
          </a:xfrm>
          <a:custGeom>
            <a:avLst/>
            <a:gdLst/>
            <a:ahLst/>
            <a:cxnLst/>
            <a:rect r="r" b="b" t="t" l="l"/>
            <a:pathLst>
              <a:path h="5859552" w="5618691">
                <a:moveTo>
                  <a:pt x="0" y="0"/>
                </a:moveTo>
                <a:lnTo>
                  <a:pt x="5618692" y="0"/>
                </a:lnTo>
                <a:lnTo>
                  <a:pt x="5618692" y="5859552"/>
                </a:lnTo>
                <a:lnTo>
                  <a:pt x="0" y="5859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5612255">
            <a:off x="14254911" y="-716052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492781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927817" y="0"/>
                </a:lnTo>
                <a:lnTo>
                  <a:pt x="4927817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73101" y="-2676470"/>
            <a:ext cx="5841092" cy="6061511"/>
          </a:xfrm>
          <a:custGeom>
            <a:avLst/>
            <a:gdLst/>
            <a:ahLst/>
            <a:cxnLst/>
            <a:rect r="r" b="b" t="t" l="l"/>
            <a:pathLst>
              <a:path h="6061511" w="5841092">
                <a:moveTo>
                  <a:pt x="0" y="0"/>
                </a:moveTo>
                <a:lnTo>
                  <a:pt x="5841092" y="0"/>
                </a:lnTo>
                <a:lnTo>
                  <a:pt x="5841092" y="6061511"/>
                </a:lnTo>
                <a:lnTo>
                  <a:pt x="0" y="60615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69534">
            <a:off x="-1399079" y="-879534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8"/>
                </a:lnTo>
                <a:lnTo>
                  <a:pt x="0" y="5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92282" y="7351529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666300">
            <a:off x="13970948" y="7030771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9"/>
                </a:lnTo>
                <a:lnTo>
                  <a:pt x="0" y="5126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10186" y="-1244814"/>
            <a:ext cx="2164192" cy="2204269"/>
          </a:xfrm>
          <a:custGeom>
            <a:avLst/>
            <a:gdLst/>
            <a:ahLst/>
            <a:cxnLst/>
            <a:rect r="r" b="b" t="t" l="l"/>
            <a:pathLst>
              <a:path h="2204269" w="2164192">
                <a:moveTo>
                  <a:pt x="0" y="0"/>
                </a:moveTo>
                <a:lnTo>
                  <a:pt x="2164192" y="0"/>
                </a:lnTo>
                <a:lnTo>
                  <a:pt x="2164192" y="2204269"/>
                </a:lnTo>
                <a:lnTo>
                  <a:pt x="0" y="2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67991" y="9258300"/>
            <a:ext cx="2550793" cy="1737458"/>
          </a:xfrm>
          <a:custGeom>
            <a:avLst/>
            <a:gdLst/>
            <a:ahLst/>
            <a:cxnLst/>
            <a:rect r="r" b="b" t="t" l="l"/>
            <a:pathLst>
              <a:path h="1737458" w="2550793">
                <a:moveTo>
                  <a:pt x="0" y="0"/>
                </a:moveTo>
                <a:lnTo>
                  <a:pt x="2550794" y="0"/>
                </a:lnTo>
                <a:lnTo>
                  <a:pt x="2550794" y="1737458"/>
                </a:lnTo>
                <a:lnTo>
                  <a:pt x="0" y="17374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982351">
            <a:off x="17416638" y="6074217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4" y="0"/>
                </a:lnTo>
                <a:lnTo>
                  <a:pt x="1742724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031688">
            <a:off x="-1367846" y="1995681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3" y="0"/>
                </a:lnTo>
                <a:lnTo>
                  <a:pt x="1742723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9464" y="1509674"/>
            <a:ext cx="16189355" cy="893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Our Big Goals: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b="true" sz="315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Automate Everything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– Cut manual tasks like registration and oragnize people.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b="true" sz="315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Organize People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– Manage members and trainers without stress.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b="true" sz="315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Track Key Details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– Log attendance and payments in real time.</a:t>
            </a:r>
          </a:p>
          <a:p>
            <a:pPr algn="ctr">
              <a:lnSpc>
                <a:spcPts val="4416"/>
              </a:lnSpc>
            </a:pPr>
          </a:p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Why It Matters:</a:t>
            </a:r>
          </a:p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</a:t>
            </a:r>
            <a:r>
              <a:rPr lang="en-US" sz="315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No more juggling papers or guessing who paid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. This system streamlines your gym so you focus on fitness, not admin work.</a:t>
            </a:r>
          </a:p>
          <a:p>
            <a:pPr algn="ctr">
              <a:lnSpc>
                <a:spcPts val="4416"/>
              </a:lnSpc>
            </a:pPr>
          </a:p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Feedbacks/Advantages: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Cuts out </a:t>
            </a:r>
            <a:r>
              <a:rPr lang="en-US" b="true" sz="315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repetitive manual work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Keeps </a:t>
            </a:r>
            <a:r>
              <a:rPr lang="en-US" b="true" sz="315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members and trainers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</a:t>
            </a:r>
            <a:r>
              <a:rPr lang="en-US" b="true" sz="315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organized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b="true" sz="315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Tracks 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everything instantly.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Helps the gym </a:t>
            </a:r>
            <a:r>
              <a:rPr lang="en-US" b="true" sz="315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grow with smart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insights.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Reduces costly </a:t>
            </a:r>
            <a:r>
              <a:rPr lang="en-US" b="true" sz="315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mistakes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.</a:t>
            </a:r>
          </a:p>
          <a:p>
            <a:pPr algn="ctr">
              <a:lnSpc>
                <a:spcPts val="4416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687194" y="6255860"/>
            <a:ext cx="3652229" cy="2191337"/>
          </a:xfrm>
          <a:custGeom>
            <a:avLst/>
            <a:gdLst/>
            <a:ahLst/>
            <a:cxnLst/>
            <a:rect r="r" b="b" t="t" l="l"/>
            <a:pathLst>
              <a:path h="2191337" w="3652229">
                <a:moveTo>
                  <a:pt x="0" y="0"/>
                </a:moveTo>
                <a:lnTo>
                  <a:pt x="3652228" y="0"/>
                </a:lnTo>
                <a:lnTo>
                  <a:pt x="3652228" y="2191337"/>
                </a:lnTo>
                <a:lnTo>
                  <a:pt x="0" y="219133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86308" y="323512"/>
            <a:ext cx="11105834" cy="1090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4"/>
              </a:lnSpc>
            </a:pPr>
            <a:r>
              <a:rPr lang="en-US" b="true" sz="8882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OBJECTIVE OF SYSTEM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60194" y="6367908"/>
            <a:ext cx="3652229" cy="2191337"/>
          </a:xfrm>
          <a:custGeom>
            <a:avLst/>
            <a:gdLst/>
            <a:ahLst/>
            <a:cxnLst/>
            <a:rect r="r" b="b" t="t" l="l"/>
            <a:pathLst>
              <a:path h="2191337" w="3652229">
                <a:moveTo>
                  <a:pt x="0" y="0"/>
                </a:moveTo>
                <a:lnTo>
                  <a:pt x="3652228" y="0"/>
                </a:lnTo>
                <a:lnTo>
                  <a:pt x="3652228" y="2191337"/>
                </a:lnTo>
                <a:lnTo>
                  <a:pt x="0" y="219133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720948">
            <a:off x="-3045045" y="7092887"/>
            <a:ext cx="7107128" cy="7042518"/>
          </a:xfrm>
          <a:custGeom>
            <a:avLst/>
            <a:gdLst/>
            <a:ahLst/>
            <a:cxnLst/>
            <a:rect r="r" b="b" t="t" l="l"/>
            <a:pathLst>
              <a:path h="7042518" w="7107128">
                <a:moveTo>
                  <a:pt x="7107128" y="0"/>
                </a:moveTo>
                <a:lnTo>
                  <a:pt x="0" y="0"/>
                </a:lnTo>
                <a:lnTo>
                  <a:pt x="0" y="7042518"/>
                </a:lnTo>
                <a:lnTo>
                  <a:pt x="7107128" y="7042518"/>
                </a:lnTo>
                <a:lnTo>
                  <a:pt x="71071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12255">
            <a:off x="-973322" y="6822767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0" y="0"/>
                </a:moveTo>
                <a:lnTo>
                  <a:pt x="4927817" y="0"/>
                </a:lnTo>
                <a:lnTo>
                  <a:pt x="4927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2282" y="-2260258"/>
            <a:ext cx="5618691" cy="5859552"/>
          </a:xfrm>
          <a:custGeom>
            <a:avLst/>
            <a:gdLst/>
            <a:ahLst/>
            <a:cxnLst/>
            <a:rect r="r" b="b" t="t" l="l"/>
            <a:pathLst>
              <a:path h="5859552" w="5618691">
                <a:moveTo>
                  <a:pt x="0" y="0"/>
                </a:moveTo>
                <a:lnTo>
                  <a:pt x="5618692" y="0"/>
                </a:lnTo>
                <a:lnTo>
                  <a:pt x="5618692" y="5859552"/>
                </a:lnTo>
                <a:lnTo>
                  <a:pt x="0" y="5859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5612255">
            <a:off x="14254911" y="-716052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492781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927817" y="0"/>
                </a:lnTo>
                <a:lnTo>
                  <a:pt x="4927817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73101" y="-2676470"/>
            <a:ext cx="5841092" cy="6061511"/>
          </a:xfrm>
          <a:custGeom>
            <a:avLst/>
            <a:gdLst/>
            <a:ahLst/>
            <a:cxnLst/>
            <a:rect r="r" b="b" t="t" l="l"/>
            <a:pathLst>
              <a:path h="6061511" w="5841092">
                <a:moveTo>
                  <a:pt x="0" y="0"/>
                </a:moveTo>
                <a:lnTo>
                  <a:pt x="5841092" y="0"/>
                </a:lnTo>
                <a:lnTo>
                  <a:pt x="5841092" y="6061511"/>
                </a:lnTo>
                <a:lnTo>
                  <a:pt x="0" y="60615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69534">
            <a:off x="-1399079" y="-879534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8"/>
                </a:lnTo>
                <a:lnTo>
                  <a:pt x="0" y="5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92282" y="7351529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666300">
            <a:off x="13970948" y="7030771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9"/>
                </a:lnTo>
                <a:lnTo>
                  <a:pt x="0" y="5126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10186" y="-1244814"/>
            <a:ext cx="2164192" cy="2204269"/>
          </a:xfrm>
          <a:custGeom>
            <a:avLst/>
            <a:gdLst/>
            <a:ahLst/>
            <a:cxnLst/>
            <a:rect r="r" b="b" t="t" l="l"/>
            <a:pathLst>
              <a:path h="2204269" w="2164192">
                <a:moveTo>
                  <a:pt x="0" y="0"/>
                </a:moveTo>
                <a:lnTo>
                  <a:pt x="2164192" y="0"/>
                </a:lnTo>
                <a:lnTo>
                  <a:pt x="2164192" y="2204269"/>
                </a:lnTo>
                <a:lnTo>
                  <a:pt x="0" y="2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67991" y="9258300"/>
            <a:ext cx="2550793" cy="1737458"/>
          </a:xfrm>
          <a:custGeom>
            <a:avLst/>
            <a:gdLst/>
            <a:ahLst/>
            <a:cxnLst/>
            <a:rect r="r" b="b" t="t" l="l"/>
            <a:pathLst>
              <a:path h="1737458" w="2550793">
                <a:moveTo>
                  <a:pt x="0" y="0"/>
                </a:moveTo>
                <a:lnTo>
                  <a:pt x="2550794" y="0"/>
                </a:lnTo>
                <a:lnTo>
                  <a:pt x="2550794" y="1737458"/>
                </a:lnTo>
                <a:lnTo>
                  <a:pt x="0" y="17374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982351">
            <a:off x="17416638" y="6074217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4" y="0"/>
                </a:lnTo>
                <a:lnTo>
                  <a:pt x="1742724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031688">
            <a:off x="-1367846" y="1995681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3" y="0"/>
                </a:lnTo>
                <a:lnTo>
                  <a:pt x="1742723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7826" y="1595476"/>
            <a:ext cx="17832095" cy="8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1854" indent="-345927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Manual Work Wastes Time – </a:t>
            </a:r>
            <a:r>
              <a:rPr lang="en-US" b="true" sz="320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Paper records</a:t>
            </a: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and </a:t>
            </a:r>
            <a:r>
              <a:rPr lang="en-US" b="true" sz="320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spreadsheets </a:t>
            </a: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slow you down.</a:t>
            </a:r>
          </a:p>
          <a:p>
            <a:pPr algn="ctr" marL="691854" indent="-345927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Mistakes Happen Easily – </a:t>
            </a:r>
            <a:r>
              <a:rPr lang="en-US" b="true" sz="320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Lost forms</a:t>
            </a: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or </a:t>
            </a:r>
            <a:r>
              <a:rPr lang="en-US" b="true" sz="320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wrong data</a:t>
            </a: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create confusion.</a:t>
            </a:r>
          </a:p>
          <a:p>
            <a:pPr algn="ctr" marL="691854" indent="-345927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A Web-Based Solution – Built with Laravel 11, it’s fast and modern.</a:t>
            </a:r>
          </a:p>
          <a:p>
            <a:pPr algn="ctr" marL="691854" indent="-345927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One-Stop Platform – Handles </a:t>
            </a:r>
            <a:r>
              <a:rPr lang="en-US" b="true" sz="320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sign-ups</a:t>
            </a: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, </a:t>
            </a:r>
            <a:r>
              <a:rPr lang="en-US" b="true" sz="320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clients details</a:t>
            </a: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, </a:t>
            </a:r>
            <a:r>
              <a:rPr lang="en-US" b="true" sz="320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attendance</a:t>
            </a: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, </a:t>
            </a:r>
            <a:r>
              <a:rPr lang="en-US" b="true" sz="320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multi-users</a:t>
            </a: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.</a:t>
            </a:r>
          </a:p>
          <a:p>
            <a:pPr algn="ctr" marL="691854" indent="-345927" lvl="1">
              <a:lnSpc>
                <a:spcPts val="4486"/>
              </a:lnSpc>
              <a:buFont typeface="Arial"/>
              <a:buChar char="•"/>
            </a:pPr>
          </a:p>
          <a:p>
            <a:pPr algn="ctr">
              <a:lnSpc>
                <a:spcPts val="4486"/>
              </a:lnSpc>
            </a:pPr>
            <a:r>
              <a:rPr lang="en-US" sz="320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What It Does:</a:t>
            </a:r>
          </a:p>
          <a:p>
            <a:pPr algn="ctr">
              <a:lnSpc>
                <a:spcPts val="4486"/>
              </a:lnSpc>
            </a:pP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This system replaces chaos with order. Gym owners save hours, staff work smarter, and members enjoy a smooth experience all from one easy-to-use digital tool. It’s like having an extra employee who never sleeps!</a:t>
            </a:r>
          </a:p>
          <a:p>
            <a:pPr algn="ctr">
              <a:lnSpc>
                <a:spcPts val="4486"/>
              </a:lnSpc>
            </a:pPr>
          </a:p>
          <a:p>
            <a:pPr algn="ctr">
              <a:lnSpc>
                <a:spcPts val="4486"/>
              </a:lnSpc>
            </a:pPr>
          </a:p>
          <a:p>
            <a:pPr algn="ctr">
              <a:lnSpc>
                <a:spcPts val="4486"/>
              </a:lnSpc>
            </a:pPr>
            <a:r>
              <a:rPr lang="en-US" sz="320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Feedbacks/Advantages:</a:t>
            </a:r>
          </a:p>
          <a:p>
            <a:pPr algn="ctr" marL="691854" indent="-345927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Makes staff tasks easier and smarter.</a:t>
            </a:r>
          </a:p>
          <a:p>
            <a:pPr algn="ctr" marL="691854" indent="-345927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Gives members a smooth, hassle-free experience.</a:t>
            </a:r>
          </a:p>
          <a:p>
            <a:pPr algn="ctr" marL="691854" indent="-345927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Acts like a 24/7 assistant for the gym.</a:t>
            </a:r>
          </a:p>
          <a:p>
            <a:pPr algn="ctr">
              <a:lnSpc>
                <a:spcPts val="4486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6294004"/>
            <a:ext cx="5285493" cy="3992996"/>
          </a:xfrm>
          <a:custGeom>
            <a:avLst/>
            <a:gdLst/>
            <a:ahLst/>
            <a:cxnLst/>
            <a:rect r="r" b="b" t="t" l="l"/>
            <a:pathLst>
              <a:path h="3992996" w="5285493">
                <a:moveTo>
                  <a:pt x="0" y="0"/>
                </a:moveTo>
                <a:lnTo>
                  <a:pt x="5285493" y="0"/>
                </a:lnTo>
                <a:lnTo>
                  <a:pt x="5285493" y="3992996"/>
                </a:lnTo>
                <a:lnTo>
                  <a:pt x="0" y="399299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6695" t="0" r="-6695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47819" y="6107728"/>
            <a:ext cx="4778281" cy="4179272"/>
          </a:xfrm>
          <a:custGeom>
            <a:avLst/>
            <a:gdLst/>
            <a:ahLst/>
            <a:cxnLst/>
            <a:rect r="r" b="b" t="t" l="l"/>
            <a:pathLst>
              <a:path h="4179272" w="4778281">
                <a:moveTo>
                  <a:pt x="0" y="0"/>
                </a:moveTo>
                <a:lnTo>
                  <a:pt x="4778281" y="0"/>
                </a:lnTo>
                <a:lnTo>
                  <a:pt x="4778281" y="4179272"/>
                </a:lnTo>
                <a:lnTo>
                  <a:pt x="0" y="417927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13292" t="0" r="-17985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067991" y="525735"/>
            <a:ext cx="12192714" cy="74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4"/>
              </a:lnSpc>
            </a:pPr>
            <a:r>
              <a:rPr lang="en-US" b="true" sz="6083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WHY A GYM MANAGEMENT SYSTEM?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720948">
            <a:off x="-3045045" y="7092887"/>
            <a:ext cx="7107128" cy="7042518"/>
          </a:xfrm>
          <a:custGeom>
            <a:avLst/>
            <a:gdLst/>
            <a:ahLst/>
            <a:cxnLst/>
            <a:rect r="r" b="b" t="t" l="l"/>
            <a:pathLst>
              <a:path h="7042518" w="7107128">
                <a:moveTo>
                  <a:pt x="7107128" y="0"/>
                </a:moveTo>
                <a:lnTo>
                  <a:pt x="0" y="0"/>
                </a:lnTo>
                <a:lnTo>
                  <a:pt x="0" y="7042518"/>
                </a:lnTo>
                <a:lnTo>
                  <a:pt x="7107128" y="7042518"/>
                </a:lnTo>
                <a:lnTo>
                  <a:pt x="71071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12255">
            <a:off x="-973322" y="6822767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0" y="0"/>
                </a:moveTo>
                <a:lnTo>
                  <a:pt x="4927817" y="0"/>
                </a:lnTo>
                <a:lnTo>
                  <a:pt x="4927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2282" y="-2260258"/>
            <a:ext cx="5618691" cy="5859552"/>
          </a:xfrm>
          <a:custGeom>
            <a:avLst/>
            <a:gdLst/>
            <a:ahLst/>
            <a:cxnLst/>
            <a:rect r="r" b="b" t="t" l="l"/>
            <a:pathLst>
              <a:path h="5859552" w="5618691">
                <a:moveTo>
                  <a:pt x="0" y="0"/>
                </a:moveTo>
                <a:lnTo>
                  <a:pt x="5618692" y="0"/>
                </a:lnTo>
                <a:lnTo>
                  <a:pt x="5618692" y="5859552"/>
                </a:lnTo>
                <a:lnTo>
                  <a:pt x="0" y="5859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92282" y="7351529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666300">
            <a:off x="13970948" y="7030771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9"/>
                </a:lnTo>
                <a:lnTo>
                  <a:pt x="0" y="5126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10186" y="-1244814"/>
            <a:ext cx="2164192" cy="2204269"/>
          </a:xfrm>
          <a:custGeom>
            <a:avLst/>
            <a:gdLst/>
            <a:ahLst/>
            <a:cxnLst/>
            <a:rect r="r" b="b" t="t" l="l"/>
            <a:pathLst>
              <a:path h="2204269" w="2164192">
                <a:moveTo>
                  <a:pt x="0" y="0"/>
                </a:moveTo>
                <a:lnTo>
                  <a:pt x="2164192" y="0"/>
                </a:lnTo>
                <a:lnTo>
                  <a:pt x="2164192" y="2204269"/>
                </a:lnTo>
                <a:lnTo>
                  <a:pt x="0" y="2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67991" y="9258300"/>
            <a:ext cx="2550793" cy="1737458"/>
          </a:xfrm>
          <a:custGeom>
            <a:avLst/>
            <a:gdLst/>
            <a:ahLst/>
            <a:cxnLst/>
            <a:rect r="r" b="b" t="t" l="l"/>
            <a:pathLst>
              <a:path h="1737458" w="2550793">
                <a:moveTo>
                  <a:pt x="0" y="0"/>
                </a:moveTo>
                <a:lnTo>
                  <a:pt x="2550794" y="0"/>
                </a:lnTo>
                <a:lnTo>
                  <a:pt x="2550794" y="1737458"/>
                </a:lnTo>
                <a:lnTo>
                  <a:pt x="0" y="17374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982351">
            <a:off x="17416638" y="6074217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4" y="0"/>
                </a:lnTo>
                <a:lnTo>
                  <a:pt x="1742724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031688">
            <a:off x="-1367846" y="1995681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3" y="0"/>
                </a:lnTo>
                <a:lnTo>
                  <a:pt x="1742723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8519" y="793343"/>
            <a:ext cx="16529649" cy="176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b="true" sz="6999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 TECHNOLOGIES, FRAMEWORKS, AND TOOLS USED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714925" y="-639402"/>
            <a:ext cx="2164192" cy="2204269"/>
          </a:xfrm>
          <a:custGeom>
            <a:avLst/>
            <a:gdLst/>
            <a:ahLst/>
            <a:cxnLst/>
            <a:rect r="r" b="b" t="t" l="l"/>
            <a:pathLst>
              <a:path h="2204269" w="2164192">
                <a:moveTo>
                  <a:pt x="0" y="0"/>
                </a:moveTo>
                <a:lnTo>
                  <a:pt x="2164192" y="0"/>
                </a:lnTo>
                <a:lnTo>
                  <a:pt x="2164192" y="2204270"/>
                </a:lnTo>
                <a:lnTo>
                  <a:pt x="0" y="22042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00787" y="2381810"/>
            <a:ext cx="734355" cy="755120"/>
          </a:xfrm>
          <a:custGeom>
            <a:avLst/>
            <a:gdLst/>
            <a:ahLst/>
            <a:cxnLst/>
            <a:rect r="r" b="b" t="t" l="l"/>
            <a:pathLst>
              <a:path h="755120" w="734355">
                <a:moveTo>
                  <a:pt x="0" y="0"/>
                </a:moveTo>
                <a:lnTo>
                  <a:pt x="734355" y="0"/>
                </a:lnTo>
                <a:lnTo>
                  <a:pt x="734355" y="755120"/>
                </a:lnTo>
                <a:lnTo>
                  <a:pt x="0" y="7551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72522" y="4127530"/>
            <a:ext cx="729711" cy="774229"/>
          </a:xfrm>
          <a:custGeom>
            <a:avLst/>
            <a:gdLst/>
            <a:ahLst/>
            <a:cxnLst/>
            <a:rect r="r" b="b" t="t" l="l"/>
            <a:pathLst>
              <a:path h="774229" w="729711">
                <a:moveTo>
                  <a:pt x="0" y="0"/>
                </a:moveTo>
                <a:lnTo>
                  <a:pt x="729711" y="0"/>
                </a:lnTo>
                <a:lnTo>
                  <a:pt x="729711" y="774229"/>
                </a:lnTo>
                <a:lnTo>
                  <a:pt x="0" y="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90587" y="2502763"/>
            <a:ext cx="14955581" cy="626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   Laravel 11: 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C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hosen for backend due to its </a:t>
            </a:r>
            <a:r>
              <a:rPr lang="en-US" sz="326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security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, </a:t>
            </a:r>
            <a:r>
              <a:rPr lang="en-US" sz="326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speed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,  </a:t>
            </a:r>
            <a:r>
              <a:rPr lang="en-US" sz="326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authentication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,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</a:t>
            </a:r>
            <a:r>
              <a:rPr lang="en-US" sz="326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routing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, and </a:t>
            </a:r>
            <a:r>
              <a:rPr lang="en-US" sz="326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database management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, simplifying user roles and permissions.</a:t>
            </a:r>
          </a:p>
          <a:p>
            <a:pPr algn="ctr">
              <a:lnSpc>
                <a:spcPts val="4570"/>
              </a:lnSpc>
            </a:pPr>
          </a:p>
          <a:p>
            <a:pPr algn="ctr" marL="704769" indent="-352384" lvl="1">
              <a:lnSpc>
                <a:spcPts val="4570"/>
              </a:lnSpc>
              <a:buFont typeface="Arial"/>
              <a:buChar char="•"/>
            </a:pP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  </a:t>
            </a:r>
            <a:r>
              <a:rPr lang="en-US" b="true" sz="326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MySQL: Reliable database 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for managing gym-related data like members and attendance.</a:t>
            </a:r>
          </a:p>
          <a:p>
            <a:pPr algn="ctr" marL="704769" indent="-352384" lvl="1">
              <a:lnSpc>
                <a:spcPts val="4570"/>
              </a:lnSpc>
              <a:buFont typeface="Arial"/>
              <a:buChar char="•"/>
            </a:pP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</a:t>
            </a:r>
            <a:r>
              <a:rPr lang="en-US" b="true" sz="326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HTML, CSS, JavaScript: 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Us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ed to build a responsive, interactive frontend with dynamic components.</a:t>
            </a:r>
          </a:p>
          <a:p>
            <a:pPr algn="ctr" marL="704769" indent="-352384" lvl="1">
              <a:lnSpc>
                <a:spcPts val="4570"/>
              </a:lnSpc>
              <a:buFont typeface="Arial"/>
              <a:buChar char="•"/>
            </a:pP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   </a:t>
            </a:r>
            <a:r>
              <a:rPr lang="en-US" b="true" sz="326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Git and GitHub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: Managed </a:t>
            </a:r>
            <a:r>
              <a:rPr lang="en-US" b="true" sz="326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version control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and collaboration, allowing </a:t>
            </a:r>
            <a:r>
              <a:rPr lang="en-US" b="true" sz="326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rollbacks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when needed.</a:t>
            </a:r>
          </a:p>
          <a:p>
            <a:pPr algn="ctr" marL="704769" indent="-352384" lvl="1">
              <a:lnSpc>
                <a:spcPts val="4570"/>
              </a:lnSpc>
              <a:buFont typeface="Arial"/>
              <a:buChar char="•"/>
            </a:pPr>
            <a:r>
              <a:rPr lang="en-US" b="true" sz="3264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Local Server (XAMPP): 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H</a:t>
            </a:r>
            <a:r>
              <a:rPr lang="en-US" sz="326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osted locally for development and testing.</a:t>
            </a:r>
          </a:p>
          <a:p>
            <a:pPr algn="ctr">
              <a:lnSpc>
                <a:spcPts val="457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072522" y="5324475"/>
            <a:ext cx="681670" cy="657811"/>
          </a:xfrm>
          <a:custGeom>
            <a:avLst/>
            <a:gdLst/>
            <a:ahLst/>
            <a:cxnLst/>
            <a:rect r="r" b="b" t="t" l="l"/>
            <a:pathLst>
              <a:path h="657811" w="681670">
                <a:moveTo>
                  <a:pt x="0" y="0"/>
                </a:moveTo>
                <a:lnTo>
                  <a:pt x="681670" y="0"/>
                </a:lnTo>
                <a:lnTo>
                  <a:pt x="681670" y="657811"/>
                </a:lnTo>
                <a:lnTo>
                  <a:pt x="0" y="65781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994347" y="6436933"/>
            <a:ext cx="640810" cy="640810"/>
          </a:xfrm>
          <a:custGeom>
            <a:avLst/>
            <a:gdLst/>
            <a:ahLst/>
            <a:cxnLst/>
            <a:rect r="r" b="b" t="t" l="l"/>
            <a:pathLst>
              <a:path h="640810" w="640810">
                <a:moveTo>
                  <a:pt x="0" y="0"/>
                </a:moveTo>
                <a:lnTo>
                  <a:pt x="640810" y="0"/>
                </a:lnTo>
                <a:lnTo>
                  <a:pt x="640810" y="640810"/>
                </a:lnTo>
                <a:lnTo>
                  <a:pt x="0" y="64081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720948">
            <a:off x="-3045045" y="7092887"/>
            <a:ext cx="7107128" cy="7042518"/>
          </a:xfrm>
          <a:custGeom>
            <a:avLst/>
            <a:gdLst/>
            <a:ahLst/>
            <a:cxnLst/>
            <a:rect r="r" b="b" t="t" l="l"/>
            <a:pathLst>
              <a:path h="7042518" w="7107128">
                <a:moveTo>
                  <a:pt x="7107128" y="0"/>
                </a:moveTo>
                <a:lnTo>
                  <a:pt x="0" y="0"/>
                </a:lnTo>
                <a:lnTo>
                  <a:pt x="0" y="7042518"/>
                </a:lnTo>
                <a:lnTo>
                  <a:pt x="7107128" y="7042518"/>
                </a:lnTo>
                <a:lnTo>
                  <a:pt x="71071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12255">
            <a:off x="-973322" y="6822767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0" y="0"/>
                </a:moveTo>
                <a:lnTo>
                  <a:pt x="4927817" y="0"/>
                </a:lnTo>
                <a:lnTo>
                  <a:pt x="4927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2282" y="-2260258"/>
            <a:ext cx="5618691" cy="5859552"/>
          </a:xfrm>
          <a:custGeom>
            <a:avLst/>
            <a:gdLst/>
            <a:ahLst/>
            <a:cxnLst/>
            <a:rect r="r" b="b" t="t" l="l"/>
            <a:pathLst>
              <a:path h="5859552" w="5618691">
                <a:moveTo>
                  <a:pt x="0" y="0"/>
                </a:moveTo>
                <a:lnTo>
                  <a:pt x="5618692" y="0"/>
                </a:lnTo>
                <a:lnTo>
                  <a:pt x="5618692" y="5859552"/>
                </a:lnTo>
                <a:lnTo>
                  <a:pt x="0" y="5859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5612255">
            <a:off x="14254911" y="-716052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492781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927817" y="0"/>
                </a:lnTo>
                <a:lnTo>
                  <a:pt x="4927817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73101" y="-2676470"/>
            <a:ext cx="5841092" cy="6061511"/>
          </a:xfrm>
          <a:custGeom>
            <a:avLst/>
            <a:gdLst/>
            <a:ahLst/>
            <a:cxnLst/>
            <a:rect r="r" b="b" t="t" l="l"/>
            <a:pathLst>
              <a:path h="6061511" w="5841092">
                <a:moveTo>
                  <a:pt x="0" y="0"/>
                </a:moveTo>
                <a:lnTo>
                  <a:pt x="5841092" y="0"/>
                </a:lnTo>
                <a:lnTo>
                  <a:pt x="5841092" y="6061511"/>
                </a:lnTo>
                <a:lnTo>
                  <a:pt x="0" y="60615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69534">
            <a:off x="-1399079" y="-879534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8"/>
                </a:lnTo>
                <a:lnTo>
                  <a:pt x="0" y="5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92282" y="7351529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666300">
            <a:off x="13970948" y="7030771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9"/>
                </a:lnTo>
                <a:lnTo>
                  <a:pt x="0" y="5126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10186" y="-1244814"/>
            <a:ext cx="2164192" cy="2204269"/>
          </a:xfrm>
          <a:custGeom>
            <a:avLst/>
            <a:gdLst/>
            <a:ahLst/>
            <a:cxnLst/>
            <a:rect r="r" b="b" t="t" l="l"/>
            <a:pathLst>
              <a:path h="2204269" w="2164192">
                <a:moveTo>
                  <a:pt x="0" y="0"/>
                </a:moveTo>
                <a:lnTo>
                  <a:pt x="2164192" y="0"/>
                </a:lnTo>
                <a:lnTo>
                  <a:pt x="2164192" y="2204269"/>
                </a:lnTo>
                <a:lnTo>
                  <a:pt x="0" y="2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67991" y="9258300"/>
            <a:ext cx="2550793" cy="1737458"/>
          </a:xfrm>
          <a:custGeom>
            <a:avLst/>
            <a:gdLst/>
            <a:ahLst/>
            <a:cxnLst/>
            <a:rect r="r" b="b" t="t" l="l"/>
            <a:pathLst>
              <a:path h="1737458" w="2550793">
                <a:moveTo>
                  <a:pt x="0" y="0"/>
                </a:moveTo>
                <a:lnTo>
                  <a:pt x="2550794" y="0"/>
                </a:lnTo>
                <a:lnTo>
                  <a:pt x="2550794" y="1737458"/>
                </a:lnTo>
                <a:lnTo>
                  <a:pt x="0" y="17374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982351">
            <a:off x="17416638" y="6074217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4" y="0"/>
                </a:lnTo>
                <a:lnTo>
                  <a:pt x="1742724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031688">
            <a:off x="-1367846" y="1995681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3" y="0"/>
                </a:lnTo>
                <a:lnTo>
                  <a:pt x="1742723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1916679"/>
            <a:ext cx="18288000" cy="8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Who Does What: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Admin – Runs the show: settings, reports, and full access.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Staff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– Manages sign-ups, payments, and trainer schedules.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Trainers – Views members, builds workout plans, tracks progress.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Members – Sees schedules, updates profiles, and checks payments.</a:t>
            </a:r>
          </a:p>
          <a:p>
            <a:pPr algn="ctr">
              <a:lnSpc>
                <a:spcPts val="4416"/>
              </a:lnSpc>
            </a:pPr>
          </a:p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Each role has its own login and limits—no one sees what they shouldn’t. This keeps your gym’s data locked tight and organized.</a:t>
            </a:r>
          </a:p>
          <a:p>
            <a:pPr algn="ctr">
              <a:lnSpc>
                <a:spcPts val="4416"/>
              </a:lnSpc>
            </a:pPr>
          </a:p>
          <a:p>
            <a:pPr algn="ctr">
              <a:lnSpc>
                <a:spcPts val="4416"/>
              </a:lnSpc>
            </a:pPr>
            <a:r>
              <a:rPr lang="en-US" sz="315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Feedbacks/Advantages: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Gives full control to the Admin.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Lets Staffs  handle daily tasks easily.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Helps trainers focus on their members.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Empowers members with their own access.</a:t>
            </a:r>
          </a:p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Keep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s data secure and organized.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278784" y="6938313"/>
            <a:ext cx="5009216" cy="3337390"/>
          </a:xfrm>
          <a:custGeom>
            <a:avLst/>
            <a:gdLst/>
            <a:ahLst/>
            <a:cxnLst/>
            <a:rect r="r" b="b" t="t" l="l"/>
            <a:pathLst>
              <a:path h="3337390" w="5009216">
                <a:moveTo>
                  <a:pt x="0" y="0"/>
                </a:moveTo>
                <a:lnTo>
                  <a:pt x="5009216" y="0"/>
                </a:lnTo>
                <a:lnTo>
                  <a:pt x="5009216" y="3337391"/>
                </a:lnTo>
                <a:lnTo>
                  <a:pt x="0" y="333739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863374" y="564490"/>
            <a:ext cx="13111004" cy="98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4"/>
              </a:lnSpc>
            </a:pPr>
            <a:r>
              <a:rPr lang="en-US" b="true" sz="7983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USER ROLES &amp; ACCESS CONTROL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32" t="0" r="-6532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720948">
            <a:off x="-3045045" y="7092887"/>
            <a:ext cx="7107128" cy="7042518"/>
          </a:xfrm>
          <a:custGeom>
            <a:avLst/>
            <a:gdLst/>
            <a:ahLst/>
            <a:cxnLst/>
            <a:rect r="r" b="b" t="t" l="l"/>
            <a:pathLst>
              <a:path h="7042518" w="7107128">
                <a:moveTo>
                  <a:pt x="7107128" y="0"/>
                </a:moveTo>
                <a:lnTo>
                  <a:pt x="0" y="0"/>
                </a:lnTo>
                <a:lnTo>
                  <a:pt x="0" y="7042518"/>
                </a:lnTo>
                <a:lnTo>
                  <a:pt x="7107128" y="7042518"/>
                </a:lnTo>
                <a:lnTo>
                  <a:pt x="71071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12255">
            <a:off x="-973322" y="6822767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0" y="0"/>
                </a:moveTo>
                <a:lnTo>
                  <a:pt x="4927817" y="0"/>
                </a:lnTo>
                <a:lnTo>
                  <a:pt x="4927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612255">
            <a:off x="13685255" y="255187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492781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927817" y="0"/>
                </a:lnTo>
                <a:lnTo>
                  <a:pt x="4927817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773101" y="-2676470"/>
            <a:ext cx="5841092" cy="6061511"/>
          </a:xfrm>
          <a:custGeom>
            <a:avLst/>
            <a:gdLst/>
            <a:ahLst/>
            <a:cxnLst/>
            <a:rect r="r" b="b" t="t" l="l"/>
            <a:pathLst>
              <a:path h="6061511" w="5841092">
                <a:moveTo>
                  <a:pt x="0" y="0"/>
                </a:moveTo>
                <a:lnTo>
                  <a:pt x="5841092" y="0"/>
                </a:lnTo>
                <a:lnTo>
                  <a:pt x="5841092" y="6061511"/>
                </a:lnTo>
                <a:lnTo>
                  <a:pt x="0" y="6061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69534">
            <a:off x="-1399079" y="-879534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8"/>
                </a:lnTo>
                <a:lnTo>
                  <a:pt x="0" y="5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92282" y="7351529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666300">
            <a:off x="13970948" y="7030771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9"/>
                </a:lnTo>
                <a:lnTo>
                  <a:pt x="0" y="5126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10186" y="-1244814"/>
            <a:ext cx="2164192" cy="2204269"/>
          </a:xfrm>
          <a:custGeom>
            <a:avLst/>
            <a:gdLst/>
            <a:ahLst/>
            <a:cxnLst/>
            <a:rect r="r" b="b" t="t" l="l"/>
            <a:pathLst>
              <a:path h="2204269" w="2164192">
                <a:moveTo>
                  <a:pt x="0" y="0"/>
                </a:moveTo>
                <a:lnTo>
                  <a:pt x="2164192" y="0"/>
                </a:lnTo>
                <a:lnTo>
                  <a:pt x="2164192" y="2204269"/>
                </a:lnTo>
                <a:lnTo>
                  <a:pt x="0" y="2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67991" y="9258300"/>
            <a:ext cx="2550793" cy="1737458"/>
          </a:xfrm>
          <a:custGeom>
            <a:avLst/>
            <a:gdLst/>
            <a:ahLst/>
            <a:cxnLst/>
            <a:rect r="r" b="b" t="t" l="l"/>
            <a:pathLst>
              <a:path h="1737458" w="2550793">
                <a:moveTo>
                  <a:pt x="0" y="0"/>
                </a:moveTo>
                <a:lnTo>
                  <a:pt x="2550794" y="0"/>
                </a:lnTo>
                <a:lnTo>
                  <a:pt x="2550794" y="1737458"/>
                </a:lnTo>
                <a:lnTo>
                  <a:pt x="0" y="17374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982351">
            <a:off x="17416638" y="6074217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4" y="0"/>
                </a:lnTo>
                <a:lnTo>
                  <a:pt x="1742724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031688">
            <a:off x="-1367846" y="1995681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3" y="0"/>
                </a:lnTo>
                <a:lnTo>
                  <a:pt x="1742723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55578" y="301910"/>
            <a:ext cx="13382233" cy="205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7"/>
              </a:lnSpc>
            </a:pPr>
            <a:r>
              <a:rPr lang="en-US" b="true" sz="8183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FEATURES OF GYM MANAGEMENT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8519" y="2134501"/>
            <a:ext cx="17009216" cy="830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</a:p>
          <a:p>
            <a:pPr algn="ctr">
              <a:lnSpc>
                <a:spcPts val="4556"/>
              </a:lnSpc>
            </a:pPr>
            <a:r>
              <a:rPr lang="en-US" sz="325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What’s Inside: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Member Management – Add, edit, or check member profiles anytime.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Trainer Tools – Assign trainers, plan workouts, and review results.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Attendance Tracking – Quick check-ins and check-outs.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Dashboard Insights – See users details, attendance, and website mangement.</a:t>
            </a:r>
          </a:p>
          <a:p>
            <a:pPr algn="ctr">
              <a:lnSpc>
                <a:spcPts val="4416"/>
              </a:lnSpc>
            </a:pPr>
          </a:p>
          <a:p>
            <a:pPr algn="ctr">
              <a:lnSpc>
                <a:spcPts val="4416"/>
              </a:lnSpc>
            </a:pPr>
            <a:r>
              <a:rPr lang="en-US" sz="315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Feedbacks/Advantages: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Simplifies member, clients, trainers, staff, admin tracking.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Logs attendance effortlessly.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Manage contents of website easily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Shows gym stats  and calendar stats clearly.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Keeps everyone in alerts with announcements feature.</a:t>
            </a:r>
          </a:p>
          <a:p>
            <a:pPr algn="ctr" marL="681071" indent="-340536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Multi User with different Dashboards.</a:t>
            </a:r>
          </a:p>
          <a:p>
            <a:pPr algn="ctr">
              <a:lnSpc>
                <a:spcPts val="4416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555321" y="0"/>
            <a:ext cx="5879752" cy="3919834"/>
          </a:xfrm>
          <a:custGeom>
            <a:avLst/>
            <a:gdLst/>
            <a:ahLst/>
            <a:cxnLst/>
            <a:rect r="r" b="b" t="t" l="l"/>
            <a:pathLst>
              <a:path h="3919834" w="5879752">
                <a:moveTo>
                  <a:pt x="0" y="0"/>
                </a:moveTo>
                <a:lnTo>
                  <a:pt x="5879752" y="0"/>
                </a:lnTo>
                <a:lnTo>
                  <a:pt x="5879752" y="3919834"/>
                </a:lnTo>
                <a:lnTo>
                  <a:pt x="0" y="391983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720948">
            <a:off x="-3045045" y="7092887"/>
            <a:ext cx="7107128" cy="7042518"/>
          </a:xfrm>
          <a:custGeom>
            <a:avLst/>
            <a:gdLst/>
            <a:ahLst/>
            <a:cxnLst/>
            <a:rect r="r" b="b" t="t" l="l"/>
            <a:pathLst>
              <a:path h="7042518" w="7107128">
                <a:moveTo>
                  <a:pt x="7107128" y="0"/>
                </a:moveTo>
                <a:lnTo>
                  <a:pt x="0" y="0"/>
                </a:lnTo>
                <a:lnTo>
                  <a:pt x="0" y="7042518"/>
                </a:lnTo>
                <a:lnTo>
                  <a:pt x="7107128" y="7042518"/>
                </a:lnTo>
                <a:lnTo>
                  <a:pt x="71071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12255">
            <a:off x="-973322" y="6822767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0" y="0"/>
                </a:moveTo>
                <a:lnTo>
                  <a:pt x="4927817" y="0"/>
                </a:lnTo>
                <a:lnTo>
                  <a:pt x="4927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2282" y="-2260258"/>
            <a:ext cx="5618691" cy="5859552"/>
          </a:xfrm>
          <a:custGeom>
            <a:avLst/>
            <a:gdLst/>
            <a:ahLst/>
            <a:cxnLst/>
            <a:rect r="r" b="b" t="t" l="l"/>
            <a:pathLst>
              <a:path h="5859552" w="5618691">
                <a:moveTo>
                  <a:pt x="0" y="0"/>
                </a:moveTo>
                <a:lnTo>
                  <a:pt x="5618692" y="0"/>
                </a:lnTo>
                <a:lnTo>
                  <a:pt x="5618692" y="5859552"/>
                </a:lnTo>
                <a:lnTo>
                  <a:pt x="0" y="5859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5612255">
            <a:off x="14254911" y="-716052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492781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927817" y="0"/>
                </a:lnTo>
                <a:lnTo>
                  <a:pt x="4927817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73101" y="-2676470"/>
            <a:ext cx="5841092" cy="6061511"/>
          </a:xfrm>
          <a:custGeom>
            <a:avLst/>
            <a:gdLst/>
            <a:ahLst/>
            <a:cxnLst/>
            <a:rect r="r" b="b" t="t" l="l"/>
            <a:pathLst>
              <a:path h="6061511" w="5841092">
                <a:moveTo>
                  <a:pt x="0" y="0"/>
                </a:moveTo>
                <a:lnTo>
                  <a:pt x="5841092" y="0"/>
                </a:lnTo>
                <a:lnTo>
                  <a:pt x="5841092" y="6061511"/>
                </a:lnTo>
                <a:lnTo>
                  <a:pt x="0" y="60615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69534">
            <a:off x="-1399079" y="-879534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8"/>
                </a:lnTo>
                <a:lnTo>
                  <a:pt x="0" y="5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92282" y="7351529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666300">
            <a:off x="13970948" y="7030771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9"/>
                </a:lnTo>
                <a:lnTo>
                  <a:pt x="0" y="5126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10186" y="-1244814"/>
            <a:ext cx="2164192" cy="2204269"/>
          </a:xfrm>
          <a:custGeom>
            <a:avLst/>
            <a:gdLst/>
            <a:ahLst/>
            <a:cxnLst/>
            <a:rect r="r" b="b" t="t" l="l"/>
            <a:pathLst>
              <a:path h="2204269" w="2164192">
                <a:moveTo>
                  <a:pt x="0" y="0"/>
                </a:moveTo>
                <a:lnTo>
                  <a:pt x="2164192" y="0"/>
                </a:lnTo>
                <a:lnTo>
                  <a:pt x="2164192" y="2204269"/>
                </a:lnTo>
                <a:lnTo>
                  <a:pt x="0" y="2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67991" y="9258300"/>
            <a:ext cx="2550793" cy="1737458"/>
          </a:xfrm>
          <a:custGeom>
            <a:avLst/>
            <a:gdLst/>
            <a:ahLst/>
            <a:cxnLst/>
            <a:rect r="r" b="b" t="t" l="l"/>
            <a:pathLst>
              <a:path h="1737458" w="2550793">
                <a:moveTo>
                  <a:pt x="0" y="0"/>
                </a:moveTo>
                <a:lnTo>
                  <a:pt x="2550794" y="0"/>
                </a:lnTo>
                <a:lnTo>
                  <a:pt x="2550794" y="1737458"/>
                </a:lnTo>
                <a:lnTo>
                  <a:pt x="0" y="17374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982351">
            <a:off x="17416638" y="6074217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4" y="0"/>
                </a:lnTo>
                <a:lnTo>
                  <a:pt x="1742724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031688">
            <a:off x="-1367846" y="1995681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3" y="0"/>
                </a:lnTo>
                <a:lnTo>
                  <a:pt x="1742723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44260" y="1383448"/>
            <a:ext cx="16230600" cy="212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1"/>
              </a:lnSpc>
            </a:pPr>
            <a:r>
              <a:rPr lang="en-US" b="true" sz="8382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 </a:t>
            </a:r>
            <a:r>
              <a:rPr lang="en-US" sz="8382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Att</a:t>
            </a:r>
            <a:r>
              <a:rPr lang="en-US" b="true" sz="8382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ENDANCE &amp; PERFORMANCE INSIGHTS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1494309" y="3232641"/>
            <a:ext cx="20256714" cy="464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1"/>
              </a:lnSpc>
            </a:pPr>
          </a:p>
          <a:p>
            <a:pPr algn="ctr" marL="836817" indent="-418409" lvl="1">
              <a:lnSpc>
                <a:spcPts val="6201"/>
              </a:lnSpc>
              <a:buFont typeface="Arial"/>
              <a:buChar char="•"/>
            </a:pPr>
            <a:r>
              <a:rPr lang="en-US" b="true" sz="3875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Attendance Logs</a:t>
            </a:r>
            <a:r>
              <a:rPr lang="en-US" sz="3875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–View Daily Users check-ins &amp; check-outs location in map.</a:t>
            </a:r>
          </a:p>
          <a:p>
            <a:pPr algn="ctr" marL="836817" indent="-418409" lvl="1">
              <a:lnSpc>
                <a:spcPts val="6201"/>
              </a:lnSpc>
              <a:buFont typeface="Arial"/>
              <a:buChar char="•"/>
            </a:pPr>
            <a:r>
              <a:rPr lang="en-US" b="true" sz="3875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Mem</a:t>
            </a:r>
            <a:r>
              <a:rPr lang="en-US" b="true" sz="3875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ber, Trainer, Staff Habits </a:t>
            </a:r>
            <a:r>
              <a:rPr lang="en-US" sz="3875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– Spot who’s regular or slipping.</a:t>
            </a:r>
          </a:p>
          <a:p>
            <a:pPr algn="ctr" marL="836817" indent="-418409" lvl="1">
              <a:lnSpc>
                <a:spcPts val="6201"/>
              </a:lnSpc>
              <a:buFont typeface="Arial"/>
              <a:buChar char="•"/>
            </a:pPr>
            <a:r>
              <a:rPr lang="en-US" b="true" sz="3875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Admin Tracks Other Users</a:t>
            </a:r>
            <a:r>
              <a:rPr lang="en-US" b="true" sz="3875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 </a:t>
            </a:r>
            <a:r>
              <a:rPr lang="en-US" sz="3875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– Measure whether the users are working properly or not</a:t>
            </a:r>
          </a:p>
          <a:p>
            <a:pPr algn="ctr" marL="836817" indent="-418409" lvl="1">
              <a:lnSpc>
                <a:spcPts val="6201"/>
              </a:lnSpc>
              <a:buFont typeface="Arial"/>
              <a:buChar char="•"/>
            </a:pPr>
            <a:r>
              <a:rPr lang="en-US" b="true" sz="3875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View GeoLocation</a:t>
            </a:r>
            <a:r>
              <a:rPr lang="en-US" sz="3875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 – Shows the Geolocation through longitude and latitude in map.</a:t>
            </a:r>
          </a:p>
          <a:p>
            <a:pPr algn="ctr" marL="836817" indent="-418409" lvl="1">
              <a:lnSpc>
                <a:spcPts val="6201"/>
              </a:lnSpc>
              <a:buFont typeface="Arial"/>
              <a:buChar char="•"/>
            </a:pPr>
            <a:r>
              <a:rPr lang="en-US" sz="3875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-- Monthly Everyday Attendance Tracking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92282" y="-2260258"/>
            <a:ext cx="5618691" cy="5859552"/>
          </a:xfrm>
          <a:custGeom>
            <a:avLst/>
            <a:gdLst/>
            <a:ahLst/>
            <a:cxnLst/>
            <a:rect r="r" b="b" t="t" l="l"/>
            <a:pathLst>
              <a:path h="5859552" w="5618691">
                <a:moveTo>
                  <a:pt x="0" y="0"/>
                </a:moveTo>
                <a:lnTo>
                  <a:pt x="5618692" y="0"/>
                </a:lnTo>
                <a:lnTo>
                  <a:pt x="5618692" y="5859552"/>
                </a:lnTo>
                <a:lnTo>
                  <a:pt x="0" y="585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612255">
            <a:off x="13618580" y="-163933"/>
            <a:ext cx="4927817" cy="4114800"/>
          </a:xfrm>
          <a:custGeom>
            <a:avLst/>
            <a:gdLst/>
            <a:ahLst/>
            <a:cxnLst/>
            <a:rect r="r" b="b" t="t" l="l"/>
            <a:pathLst>
              <a:path h="4114800" w="4927817">
                <a:moveTo>
                  <a:pt x="492781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927817" y="0"/>
                </a:lnTo>
                <a:lnTo>
                  <a:pt x="4927817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73101" y="-2676470"/>
            <a:ext cx="5841092" cy="6061511"/>
          </a:xfrm>
          <a:custGeom>
            <a:avLst/>
            <a:gdLst/>
            <a:ahLst/>
            <a:cxnLst/>
            <a:rect r="r" b="b" t="t" l="l"/>
            <a:pathLst>
              <a:path h="6061511" w="5841092">
                <a:moveTo>
                  <a:pt x="0" y="0"/>
                </a:moveTo>
                <a:lnTo>
                  <a:pt x="5841092" y="0"/>
                </a:lnTo>
                <a:lnTo>
                  <a:pt x="5841092" y="6061511"/>
                </a:lnTo>
                <a:lnTo>
                  <a:pt x="0" y="6061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69534">
            <a:off x="-1399079" y="-879534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8"/>
                </a:lnTo>
                <a:lnTo>
                  <a:pt x="0" y="5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92282" y="7351529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666300">
            <a:off x="13970948" y="7030771"/>
            <a:ext cx="4855558" cy="5126348"/>
          </a:xfrm>
          <a:custGeom>
            <a:avLst/>
            <a:gdLst/>
            <a:ahLst/>
            <a:cxnLst/>
            <a:rect r="r" b="b" t="t" l="l"/>
            <a:pathLst>
              <a:path h="5126348" w="4855558">
                <a:moveTo>
                  <a:pt x="0" y="0"/>
                </a:moveTo>
                <a:lnTo>
                  <a:pt x="4855558" y="0"/>
                </a:lnTo>
                <a:lnTo>
                  <a:pt x="4855558" y="5126349"/>
                </a:lnTo>
                <a:lnTo>
                  <a:pt x="0" y="5126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10186" y="-1244814"/>
            <a:ext cx="2164192" cy="2204269"/>
          </a:xfrm>
          <a:custGeom>
            <a:avLst/>
            <a:gdLst/>
            <a:ahLst/>
            <a:cxnLst/>
            <a:rect r="r" b="b" t="t" l="l"/>
            <a:pathLst>
              <a:path h="2204269" w="2164192">
                <a:moveTo>
                  <a:pt x="0" y="0"/>
                </a:moveTo>
                <a:lnTo>
                  <a:pt x="2164192" y="0"/>
                </a:lnTo>
                <a:lnTo>
                  <a:pt x="2164192" y="2204269"/>
                </a:lnTo>
                <a:lnTo>
                  <a:pt x="0" y="22042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67991" y="9258300"/>
            <a:ext cx="2550793" cy="1737458"/>
          </a:xfrm>
          <a:custGeom>
            <a:avLst/>
            <a:gdLst/>
            <a:ahLst/>
            <a:cxnLst/>
            <a:rect r="r" b="b" t="t" l="l"/>
            <a:pathLst>
              <a:path h="1737458" w="2550793">
                <a:moveTo>
                  <a:pt x="0" y="0"/>
                </a:moveTo>
                <a:lnTo>
                  <a:pt x="2550794" y="0"/>
                </a:lnTo>
                <a:lnTo>
                  <a:pt x="2550794" y="1737458"/>
                </a:lnTo>
                <a:lnTo>
                  <a:pt x="0" y="17374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982351">
            <a:off x="17416638" y="6074217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4" y="0"/>
                </a:lnTo>
                <a:lnTo>
                  <a:pt x="1742724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031688">
            <a:off x="-1367846" y="1995681"/>
            <a:ext cx="1742723" cy="2778720"/>
          </a:xfrm>
          <a:custGeom>
            <a:avLst/>
            <a:gdLst/>
            <a:ahLst/>
            <a:cxnLst/>
            <a:rect r="r" b="b" t="t" l="l"/>
            <a:pathLst>
              <a:path h="2778720" w="1742723">
                <a:moveTo>
                  <a:pt x="0" y="0"/>
                </a:moveTo>
                <a:lnTo>
                  <a:pt x="1742723" y="0"/>
                </a:lnTo>
                <a:lnTo>
                  <a:pt x="1742723" y="2778720"/>
                </a:lnTo>
                <a:lnTo>
                  <a:pt x="0" y="27787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775" y="5143500"/>
            <a:ext cx="7720075" cy="5143500"/>
          </a:xfrm>
          <a:custGeom>
            <a:avLst/>
            <a:gdLst/>
            <a:ahLst/>
            <a:cxnLst/>
            <a:rect r="r" b="b" t="t" l="l"/>
            <a:pathLst>
              <a:path h="5143500" w="7720075">
                <a:moveTo>
                  <a:pt x="0" y="0"/>
                </a:moveTo>
                <a:lnTo>
                  <a:pt x="7720075" y="0"/>
                </a:lnTo>
                <a:lnTo>
                  <a:pt x="77200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87073" y="1352550"/>
            <a:ext cx="7607154" cy="140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43"/>
              </a:lnSpc>
            </a:pPr>
            <a:r>
              <a:rPr lang="en-US" b="true" sz="11382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7250" y="3346941"/>
            <a:ext cx="16660485" cy="6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Our Gym Management System makes gym work easier by automating tasks, saving time, and creating a simple experience for owners, trainers, and members—ready to grow with new ideas like AI and mobile apps, helping gyms shine brighter.</a:t>
            </a:r>
          </a:p>
          <a:p>
            <a:pPr algn="ctr">
              <a:lnSpc>
                <a:spcPts val="4416"/>
              </a:lnSpc>
            </a:pPr>
          </a:p>
          <a:p>
            <a:pPr algn="ctr">
              <a:lnSpc>
                <a:spcPts val="4416"/>
              </a:lnSpc>
            </a:pPr>
          </a:p>
          <a:p>
            <a:pPr algn="ctr">
              <a:lnSpc>
                <a:spcPts val="4416"/>
              </a:lnSpc>
            </a:pP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We’re deeply grateful to our teacher, </a:t>
            </a:r>
            <a:r>
              <a:rPr lang="en-US" sz="3154" b="true">
                <a:solidFill>
                  <a:srgbClr val="1F4327"/>
                </a:solidFill>
                <a:latin typeface="TS Damas Slab Bold"/>
                <a:ea typeface="TS Damas Slab Bold"/>
                <a:cs typeface="TS Damas Slab Bold"/>
                <a:sym typeface="TS Damas Slab Bold"/>
              </a:rPr>
              <a:t>Er. Santosh Sah Sir</a:t>
            </a:r>
            <a:r>
              <a:rPr lang="en-US" sz="3154">
                <a:solidFill>
                  <a:srgbClr val="1F4327"/>
                </a:solidFill>
                <a:latin typeface="TS Damas Slab"/>
                <a:ea typeface="TS Damas Slab"/>
                <a:cs typeface="TS Damas Slab"/>
                <a:sym typeface="TS Damas Slab"/>
              </a:rPr>
              <a:t>, for his unwavering support and wisdom, and to our incredible team, whose passion and hard work brought this vision to life—thank you for believing in us!</a:t>
            </a:r>
          </a:p>
          <a:p>
            <a:pPr algn="ctr">
              <a:lnSpc>
                <a:spcPts val="4416"/>
              </a:lnSpc>
            </a:pPr>
          </a:p>
          <a:p>
            <a:pPr algn="ctr">
              <a:lnSpc>
                <a:spcPts val="4416"/>
              </a:lnSpc>
            </a:pPr>
          </a:p>
          <a:p>
            <a:pPr algn="ctr">
              <a:lnSpc>
                <a:spcPts val="4416"/>
              </a:lnSpc>
            </a:pPr>
          </a:p>
          <a:p>
            <a:pPr algn="ctr">
              <a:lnSpc>
                <a:spcPts val="441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DAGiYjXDDVw</dc:identifier>
  <dcterms:modified xsi:type="dcterms:W3CDTF">2011-08-01T06:04:30Z</dcterms:modified>
  <cp:revision>1</cp:revision>
  <dc:title>Green Abstract Playful Group Project Presentation</dc:title>
</cp:coreProperties>
</file>